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5" r:id="rId9"/>
    <p:sldId id="262" r:id="rId10"/>
    <p:sldId id="263" r:id="rId11"/>
    <p:sldId id="268" r:id="rId12"/>
    <p:sldId id="269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72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5E7CC-FC43-4F66-B7AA-B49B2E2D42E4}" type="datetimeFigureOut">
              <a:rPr lang="zh-TW" altLang="en-US" smtClean="0"/>
              <a:pPr/>
              <a:t>2012/1/4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667C4-D544-47E0-9383-9026EAB2FE6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old-taiwan.as2.net/003/301/a009/a009-018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9/9d/TainanConfuciusTempleMap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okgo.tw/photo/view.html?qid=1131&amp;p=16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9/9b/Tainan_Confucian_temple_-_%E5%A4%A7%E5%AD%B8_calligraphy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214778" y="1071546"/>
            <a:ext cx="4929222" cy="1470025"/>
          </a:xfrm>
        </p:spPr>
        <p:txBody>
          <a:bodyPr/>
          <a:lstStyle/>
          <a:p>
            <a:r>
              <a:rPr lang="zh-TW" altLang="en-US" b="1" dirty="0" smtClean="0"/>
              <a:t>台南孔廟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786050" y="3500438"/>
            <a:ext cx="5057788" cy="2852742"/>
          </a:xfrm>
        </p:spPr>
        <p:txBody>
          <a:bodyPr>
            <a:normAutofit fontScale="55000" lnSpcReduction="20000"/>
          </a:bodyPr>
          <a:lstStyle/>
          <a:p>
            <a:r>
              <a:rPr lang="en-US" sz="3800" b="1" dirty="0" smtClean="0">
                <a:solidFill>
                  <a:srgbClr val="0070C0"/>
                </a:solidFill>
              </a:rPr>
              <a:t>97404010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陳聖評</a:t>
            </a:r>
            <a:endParaRPr lang="en-US" sz="3800" b="1" dirty="0" smtClean="0">
              <a:solidFill>
                <a:srgbClr val="0070C0"/>
              </a:solidFill>
            </a:endParaRP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97404048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王士嘉</a:t>
            </a:r>
            <a:endParaRPr lang="en-US" sz="3800" b="1" dirty="0" smtClean="0">
              <a:solidFill>
                <a:srgbClr val="0070C0"/>
              </a:solidFill>
            </a:endParaRP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97404116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葉于豪</a:t>
            </a:r>
            <a:endParaRPr lang="en-US" sz="3800" b="1" dirty="0" smtClean="0">
              <a:solidFill>
                <a:srgbClr val="0070C0"/>
              </a:solidFill>
            </a:endParaRP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97404071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陳盼勳</a:t>
            </a:r>
            <a:endParaRPr lang="en-US" sz="3800" b="1" dirty="0" smtClean="0">
              <a:solidFill>
                <a:srgbClr val="0070C0"/>
              </a:solidFill>
            </a:endParaRP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97404101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許士雄</a:t>
            </a: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97404145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廖元懋</a:t>
            </a:r>
            <a:endParaRPr lang="en-US" sz="3800" b="1" dirty="0" smtClean="0">
              <a:solidFill>
                <a:srgbClr val="0070C0"/>
              </a:solidFill>
            </a:endParaRP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97404158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李文鎧</a:t>
            </a:r>
          </a:p>
          <a:p>
            <a:r>
              <a:rPr lang="en-US" sz="3800" b="1" dirty="0" smtClean="0">
                <a:solidFill>
                  <a:srgbClr val="0070C0"/>
                </a:solidFill>
              </a:rPr>
              <a:t>97404073   </a:t>
            </a:r>
            <a:r>
              <a:rPr lang="zh-TW" altLang="en-US" sz="3800" b="1" dirty="0" smtClean="0">
                <a:solidFill>
                  <a:srgbClr val="0070C0"/>
                </a:solidFill>
              </a:rPr>
              <a:t>黃柏崴</a:t>
            </a:r>
            <a:endParaRPr lang="en-US" altLang="zh-TW" sz="3800" b="1" dirty="0" smtClean="0">
              <a:solidFill>
                <a:srgbClr val="0070C0"/>
              </a:solidFill>
            </a:endParaRPr>
          </a:p>
          <a:p>
            <a:endParaRPr lang="zh-TW" altLang="en-US" dirty="0"/>
          </a:p>
        </p:txBody>
      </p:sp>
      <p:pic>
        <p:nvPicPr>
          <p:cNvPr id="13314" name="Picture 2" descr="http://www.ltivs.ilc.edu.tw/Compit/90Webpage/t103311/3image/ima/32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214290"/>
            <a:ext cx="4714878" cy="3286148"/>
          </a:xfrm>
          <a:prstGeom prst="rect">
            <a:avLst/>
          </a:prstGeom>
          <a:noFill/>
        </p:spPr>
      </p:pic>
    </p:spTree>
  </p:cSld>
  <p:clrMapOvr>
    <a:masterClrMapping/>
  </p:clrMapOvr>
  <p:transition advTm="1188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428604"/>
            <a:ext cx="5972188" cy="6143668"/>
          </a:xfrm>
        </p:spPr>
        <p:txBody>
          <a:bodyPr>
            <a:noAutofit/>
          </a:bodyPr>
          <a:lstStyle/>
          <a:p>
            <a:r>
              <a:rPr lang="zh-TW" altLang="en-US" sz="2300" dirty="0" smtClean="0"/>
              <a:t>全</a:t>
            </a:r>
            <a:r>
              <a:rPr lang="zh-TW" altLang="en-US" sz="2300" dirty="0"/>
              <a:t>台灣最早建築且最具有歷史意義者，鄭氏于永曆十五年（西元一六六一年）來台灣為光復神州，對抗異族等久遠打算，需培植</a:t>
            </a:r>
            <a:r>
              <a:rPr lang="zh-TW" altLang="en-US" sz="2300" dirty="0" smtClean="0"/>
              <a:t>人才</a:t>
            </a:r>
            <a:endParaRPr lang="en-US" altLang="zh-TW" sz="2300" dirty="0" smtClean="0"/>
          </a:p>
          <a:p>
            <a:r>
              <a:rPr lang="zh-TW" altLang="en-US" sz="2300" dirty="0" smtClean="0"/>
              <a:t>永</a:t>
            </a:r>
            <a:r>
              <a:rPr lang="zh-TW" altLang="en-US" sz="2300" dirty="0"/>
              <a:t>曆十九年齡西元一六六五年）鄭氏參軍陳永華乃倡議建孔廟，興國學，聘請敦品勵學之</a:t>
            </a:r>
            <a:r>
              <a:rPr lang="zh-TW" altLang="en-US" sz="2300" dirty="0" smtClean="0"/>
              <a:t>士</a:t>
            </a:r>
            <a:endParaRPr lang="en-US" altLang="zh-TW" sz="2300" dirty="0" smtClean="0"/>
          </a:p>
          <a:p>
            <a:r>
              <a:rPr lang="zh-TW" altLang="en-US" sz="2300" dirty="0" smtClean="0"/>
              <a:t>康熙</a:t>
            </a:r>
            <a:r>
              <a:rPr lang="zh-TW" altLang="en-US" sz="2300" dirty="0"/>
              <a:t>廿三年（西元一六八三年）分巡臺廈道周昌，台灣知府蔣毓英修建，規模稍具，殿中懸康熙御筆萬世師表，定名為台灣府</a:t>
            </a:r>
            <a:r>
              <a:rPr lang="zh-TW" altLang="en-US" sz="2300" dirty="0" smtClean="0"/>
              <a:t>學</a:t>
            </a:r>
            <a:endParaRPr lang="en-US" altLang="zh-TW" sz="2300" dirty="0" smtClean="0"/>
          </a:p>
          <a:p>
            <a:r>
              <a:rPr lang="zh-TW" altLang="en-US" sz="2300" dirty="0" smtClean="0"/>
              <a:t>光緒</a:t>
            </a:r>
            <a:r>
              <a:rPr lang="zh-TW" altLang="en-US" sz="2300" dirty="0"/>
              <a:t>十五年（西元一八八九年），改台灣府學為台南府</a:t>
            </a:r>
            <a:r>
              <a:rPr lang="zh-TW" altLang="en-US" sz="2300" dirty="0" smtClean="0"/>
              <a:t>學</a:t>
            </a:r>
            <a:endParaRPr lang="en-US" altLang="zh-TW" sz="2300" dirty="0" smtClean="0"/>
          </a:p>
          <a:p>
            <a:r>
              <a:rPr lang="zh-TW" altLang="en-US" sz="2300" dirty="0" smtClean="0"/>
              <a:t>其中</a:t>
            </a:r>
            <a:r>
              <a:rPr lang="zh-TW" altLang="en-US" sz="2300" dirty="0"/>
              <a:t>康熙、乾隆、嘉慶、道光、同治間，增修十二次，民國六年再大修。</a:t>
            </a:r>
          </a:p>
        </p:txBody>
      </p:sp>
      <p:pic>
        <p:nvPicPr>
          <p:cNvPr id="12294" name="Picture 6" descr="http://www.old-taiwan.as2.net/003/301/a009/TN_a009-018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6455" y="1285860"/>
            <a:ext cx="3015397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301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282" y="571480"/>
            <a:ext cx="5257808" cy="6000792"/>
          </a:xfrm>
        </p:spPr>
        <p:txBody>
          <a:bodyPr>
            <a:normAutofit fontScale="85000" lnSpcReduction="10000"/>
          </a:bodyPr>
          <a:lstStyle/>
          <a:p>
            <a:r>
              <a:rPr lang="zh-TW" altLang="en-US" dirty="0" smtClean="0"/>
              <a:t>臺南孔廟是格局為標準的</a:t>
            </a:r>
            <a:r>
              <a:rPr lang="zh-TW" altLang="en-US" b="1" dirty="0" smtClean="0"/>
              <a:t>左學右廟，前殿後閣</a:t>
            </a:r>
            <a:r>
              <a:rPr lang="zh-TW" altLang="en-US" dirty="0" smtClean="0"/>
              <a:t>的三合院，有三進兩廂，也是全臺唯一有泮宮石坊的文廟。</a:t>
            </a:r>
            <a:endParaRPr lang="en-US" altLang="zh-TW" dirty="0" smtClean="0"/>
          </a:p>
          <a:p>
            <a:r>
              <a:rPr lang="zh-TW" altLang="en-US" dirty="0" smtClean="0"/>
              <a:t>右廟的第一進為大成門，清朝時左右設有名宦祠與鄉賢祠，第二進是大成殿，供奉孔子牌位。第三進是崇聖祠。</a:t>
            </a:r>
            <a:endParaRPr lang="en-US" altLang="zh-TW" dirty="0" smtClean="0"/>
          </a:p>
          <a:p>
            <a:r>
              <a:rPr lang="zh-TW" altLang="en-US" dirty="0" smtClean="0"/>
              <a:t>左學為明倫堂和文昌閣，堂前原有兩廊，分列六藝齋、後建教官廨舍及齋廚，東邊建朱子祠，朱子祠在日治時期毀壞。</a:t>
            </a:r>
          </a:p>
          <a:p>
            <a:r>
              <a:rPr lang="zh-TW" altLang="en-US" dirty="0" smtClean="0"/>
              <a:t>泮宮坊原位在東大成坊外，立於乾隆十四年，四柱三間，石柱前後各有四隻石獅。</a:t>
            </a:r>
          </a:p>
          <a:p>
            <a:endParaRPr lang="zh-TW" altLang="en-US" dirty="0"/>
          </a:p>
        </p:txBody>
      </p:sp>
      <p:pic>
        <p:nvPicPr>
          <p:cNvPr id="4" name="Picture 2" descr="File:TainanConfuciusTempleMap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1133" y="857232"/>
            <a:ext cx="3682867" cy="5429288"/>
          </a:xfrm>
          <a:prstGeom prst="rect">
            <a:avLst/>
          </a:prstGeom>
          <a:noFill/>
        </p:spPr>
      </p:pic>
    </p:spTree>
  </p:cSld>
  <p:clrMapOvr>
    <a:masterClrMapping/>
  </p:clrMapOvr>
  <p:transition advTm="329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714488"/>
            <a:ext cx="3143272" cy="4525963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/>
              <a:t>現在的入口是原本的「東大成坊」，高掛「全台首學」匾額</a:t>
            </a:r>
            <a:endParaRPr lang="en-US" altLang="zh-TW" dirty="0" smtClean="0"/>
          </a:p>
          <a:p>
            <a:r>
              <a:rPr lang="zh-TW" altLang="en-US" dirty="0" smtClean="0"/>
              <a:t>據推測可能是台廈道</a:t>
            </a:r>
            <a:r>
              <a:rPr lang="en-US" altLang="zh-TW" dirty="0" smtClean="0"/>
              <a:t>(</a:t>
            </a:r>
            <a:r>
              <a:rPr lang="zh-TW" altLang="en-US" dirty="0" smtClean="0"/>
              <a:t>清康熙年間駐台代表</a:t>
            </a:r>
            <a:r>
              <a:rPr lang="en-US" altLang="zh-TW" dirty="0" smtClean="0"/>
              <a:t>)</a:t>
            </a:r>
            <a:r>
              <a:rPr lang="zh-TW" altLang="en-US" dirty="0" smtClean="0"/>
              <a:t>陳璸所寫。</a:t>
            </a:r>
          </a:p>
          <a:p>
            <a:endParaRPr lang="zh-TW" altLang="en-US" dirty="0"/>
          </a:p>
        </p:txBody>
      </p:sp>
      <p:pic>
        <p:nvPicPr>
          <p:cNvPr id="1026" name="Picture 2" descr="http://img5.okgo.tw/buty/picalbum/01131/200607201155003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1714488"/>
            <a:ext cx="5715000" cy="4286250"/>
          </a:xfrm>
          <a:prstGeom prst="rect">
            <a:avLst/>
          </a:prstGeom>
          <a:noFill/>
        </p:spPr>
      </p:pic>
    </p:spTree>
  </p:cSld>
  <p:clrMapOvr>
    <a:masterClrMapping/>
  </p:clrMapOvr>
  <p:transition advTm="290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文昌閣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214422"/>
            <a:ext cx="3500430" cy="4525963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/>
              <a:t>位於孔廟的東北角</a:t>
            </a:r>
            <a:endParaRPr lang="en-US" altLang="zh-TW" dirty="0" smtClean="0"/>
          </a:p>
          <a:p>
            <a:r>
              <a:rPr lang="zh-TW" altLang="en-US" dirty="0" smtClean="0"/>
              <a:t>樓高三層，一樓為方形，二樓圓形，供奉文昌帝君，三樓八角形，供奉魁星，因而此樓又稱魁星樓</a:t>
            </a:r>
            <a:endParaRPr lang="en-US" altLang="zh-TW" baseline="30000" dirty="0" smtClean="0"/>
          </a:p>
          <a:p>
            <a:r>
              <a:rPr lang="zh-TW" altLang="en-US" dirty="0" smtClean="0"/>
              <a:t>屋頂用八角攢尖</a:t>
            </a:r>
            <a:endParaRPr lang="en-US" altLang="zh-TW" dirty="0" smtClean="0"/>
          </a:p>
        </p:txBody>
      </p:sp>
      <p:pic>
        <p:nvPicPr>
          <p:cNvPr id="7170" name="Picture 2" descr="下一張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214422"/>
            <a:ext cx="5715000" cy="4286250"/>
          </a:xfrm>
          <a:prstGeom prst="rect">
            <a:avLst/>
          </a:prstGeom>
          <a:noFill/>
        </p:spPr>
      </p:pic>
    </p:spTree>
  </p:cSld>
  <p:clrMapOvr>
    <a:masterClrMapping/>
  </p:clrMapOvr>
  <p:transition advTm="323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14546" y="274638"/>
            <a:ext cx="6472254" cy="1143000"/>
          </a:xfrm>
        </p:spPr>
        <p:txBody>
          <a:bodyPr/>
          <a:lstStyle/>
          <a:p>
            <a:r>
              <a:rPr lang="zh-TW" altLang="en-US" dirty="0" smtClean="0"/>
              <a:t>以成書院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357166"/>
            <a:ext cx="3286116" cy="6286544"/>
          </a:xfrm>
        </p:spPr>
        <p:txBody>
          <a:bodyPr>
            <a:noAutofit/>
          </a:bodyPr>
          <a:lstStyle/>
          <a:p>
            <a:r>
              <a:rPr lang="zh-TW" altLang="en-US" sz="2200" dirty="0" smtClean="0"/>
              <a:t>是臺南孔廟的樂局，為釋奠禮時負責奏樂的組織。</a:t>
            </a:r>
            <a:endParaRPr lang="en-US" altLang="zh-TW" sz="2200" dirty="0" smtClean="0"/>
          </a:p>
          <a:p>
            <a:r>
              <a:rPr lang="zh-TW" altLang="en-US" sz="2200" dirty="0" smtClean="0"/>
              <a:t>在道光十五年（</a:t>
            </a:r>
            <a:r>
              <a:rPr lang="en-US" altLang="zh-TW" sz="2200" dirty="0" smtClean="0"/>
              <a:t>1835</a:t>
            </a:r>
            <a:r>
              <a:rPr lang="zh-TW" altLang="en-US" sz="2200" dirty="0" smtClean="0"/>
              <a:t>年）時，巡臺兵備道間提督學政劉鴻翔曾感禮樂器破損，要樂局董事吳尚新與劉衣紹增補樂器並從中國大陸聘請樂師</a:t>
            </a:r>
          </a:p>
          <a:p>
            <a:r>
              <a:rPr lang="zh-TW" altLang="en-US" sz="2200" dirty="0" smtClean="0"/>
              <a:t>今名則是在光緒十七年（</a:t>
            </a:r>
            <a:r>
              <a:rPr lang="en-US" altLang="zh-TW" sz="2200" dirty="0" smtClean="0"/>
              <a:t>1891</a:t>
            </a:r>
            <a:r>
              <a:rPr lang="zh-TW" altLang="en-US" sz="2200" dirty="0" smtClean="0"/>
              <a:t>年）由陳鴻鏘成立，取古樂八音齊鳴，以集大成之意</a:t>
            </a:r>
            <a:endParaRPr lang="en-US" altLang="zh-TW" sz="2200" dirty="0" smtClean="0"/>
          </a:p>
          <a:p>
            <a:r>
              <a:rPr lang="zh-TW" altLang="en-US" sz="2200" dirty="0" smtClean="0"/>
              <a:t>初由許南英為社長，趙雲石為副社長，日治時期曾一度改稱以成社</a:t>
            </a:r>
          </a:p>
          <a:p>
            <a:endParaRPr lang="zh-TW" altLang="en-US" sz="2000" dirty="0"/>
          </a:p>
        </p:txBody>
      </p:sp>
      <p:pic>
        <p:nvPicPr>
          <p:cNvPr id="8194" name="Picture 2" descr="http://www.easytravel.com.tw/upload/Attachments/A56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643049"/>
            <a:ext cx="5447148" cy="4586319"/>
          </a:xfrm>
          <a:prstGeom prst="rect">
            <a:avLst/>
          </a:prstGeom>
          <a:noFill/>
        </p:spPr>
      </p:pic>
    </p:spTree>
  </p:cSld>
  <p:clrMapOvr>
    <a:masterClrMapping/>
  </p:clrMapOvr>
  <p:transition advTm="312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00298" y="274638"/>
            <a:ext cx="6186502" cy="1143000"/>
          </a:xfrm>
        </p:spPr>
        <p:txBody>
          <a:bodyPr/>
          <a:lstStyle/>
          <a:p>
            <a:r>
              <a:rPr lang="zh-TW" altLang="en-US" dirty="0" smtClean="0"/>
              <a:t>大成殿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14290"/>
            <a:ext cx="3114668" cy="6643710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dirty="0" smtClean="0"/>
              <a:t>大成殿位於高臺上，前有祭孔時跳佾舞的露臺與螭陛</a:t>
            </a:r>
            <a:endParaRPr lang="en-US" altLang="zh-TW" dirty="0" smtClean="0"/>
          </a:p>
          <a:p>
            <a:r>
              <a:rPr lang="zh-TW" altLang="en-US" dirty="0" smtClean="0"/>
              <a:t>主體則為正方形，由十二根柱子與三面承重牆支撐，而除了點金柱與南面中央兩根外其餘的柱子都是附壁柱</a:t>
            </a:r>
            <a:endParaRPr lang="en-US" altLang="zh-TW" dirty="0" smtClean="0"/>
          </a:p>
          <a:p>
            <a:r>
              <a:rPr lang="zh-TW" altLang="en-US" dirty="0" smtClean="0"/>
              <a:t>屋頂則為重簷歇山式。</a:t>
            </a:r>
            <a:endParaRPr lang="en-US" altLang="zh-TW" dirty="0" smtClean="0"/>
          </a:p>
          <a:p>
            <a:r>
              <a:rPr lang="zh-TW" altLang="en-US" dirty="0" smtClean="0"/>
              <a:t>東西廡位於大成殿所在合院的兩側，面寬五開間，室內空間為一長廊型態</a:t>
            </a:r>
            <a:endParaRPr lang="en-US" altLang="zh-TW" dirty="0" smtClean="0"/>
          </a:p>
          <a:p>
            <a:r>
              <a:rPr lang="zh-TW" altLang="en-US" dirty="0" smtClean="0"/>
              <a:t>廡奉祀</a:t>
            </a:r>
            <a:r>
              <a:rPr lang="en-US" altLang="zh-TW" dirty="0" smtClean="0"/>
              <a:t>41</a:t>
            </a:r>
            <a:r>
              <a:rPr lang="zh-TW" altLang="en-US" dirty="0" smtClean="0"/>
              <a:t>位先賢</a:t>
            </a:r>
            <a:r>
              <a:rPr lang="en-US" altLang="zh-TW" dirty="0" smtClean="0"/>
              <a:t>39</a:t>
            </a:r>
            <a:r>
              <a:rPr lang="zh-TW" altLang="en-US" dirty="0" smtClean="0"/>
              <a:t>位先儒，西廡奉祀</a:t>
            </a:r>
            <a:r>
              <a:rPr lang="en-US" altLang="zh-TW" dirty="0" smtClean="0"/>
              <a:t>40</a:t>
            </a:r>
            <a:r>
              <a:rPr lang="zh-TW" altLang="en-US" dirty="0" smtClean="0"/>
              <a:t>位先賢</a:t>
            </a:r>
            <a:r>
              <a:rPr lang="en-US" altLang="zh-TW" dirty="0" smtClean="0"/>
              <a:t>38</a:t>
            </a:r>
            <a:r>
              <a:rPr lang="zh-TW" altLang="en-US" dirty="0" smtClean="0"/>
              <a:t>位先儒。</a:t>
            </a:r>
            <a:endParaRPr lang="zh-TW" altLang="en-US" dirty="0"/>
          </a:p>
        </p:txBody>
      </p:sp>
      <p:pic>
        <p:nvPicPr>
          <p:cNvPr id="9220" name="Picture 4" descr="http://www.easytravel.com.tw/upload/Attachments/A67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1428736"/>
            <a:ext cx="5072092" cy="4572032"/>
          </a:xfrm>
          <a:prstGeom prst="rect">
            <a:avLst/>
          </a:prstGeom>
          <a:noFill/>
        </p:spPr>
      </p:pic>
    </p:spTree>
  </p:cSld>
  <p:clrMapOvr>
    <a:masterClrMapping/>
  </p:clrMapOvr>
  <p:transition advTm="342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大成門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77500" lnSpcReduction="20000"/>
          </a:bodyPr>
          <a:lstStyle/>
          <a:p>
            <a:r>
              <a:rPr lang="zh-TW" altLang="en-US" dirty="0" smtClean="0"/>
              <a:t>西邊現為節孝祠與孝子祠，據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安平縣雜記</a:t>
            </a:r>
            <a:r>
              <a:rPr lang="en-US" altLang="zh-TW" dirty="0" smtClean="0"/>
              <a:t>》</a:t>
            </a:r>
            <a:r>
              <a:rPr lang="zh-TW" altLang="en-US" dirty="0" smtClean="0"/>
              <a:t>可能是光緒十四年（</a:t>
            </a:r>
            <a:r>
              <a:rPr lang="en-US" altLang="zh-TW" dirty="0" smtClean="0"/>
              <a:t>1888</a:t>
            </a:r>
            <a:r>
              <a:rPr lang="zh-TW" altLang="en-US" dirty="0" smtClean="0"/>
              <a:t>年）時所設，另一說則據</a:t>
            </a:r>
            <a:r>
              <a:rPr lang="en-US" altLang="zh-TW" dirty="0" smtClean="0"/>
              <a:t>《</a:t>
            </a:r>
            <a:r>
              <a:rPr lang="zh-TW" altLang="en-US" dirty="0" smtClean="0"/>
              <a:t>臺南聖廟考</a:t>
            </a:r>
            <a:r>
              <a:rPr lang="en-US" altLang="zh-TW" dirty="0" smtClean="0"/>
              <a:t>》</a:t>
            </a:r>
            <a:r>
              <a:rPr lang="zh-TW" altLang="en-US" dirty="0" smtClean="0"/>
              <a:t>應是日治時期鎮北坊烈女節婦祠與東安坊縣學節孝祠被廢，才將牌位集中置此奉祀。其結構與名宦祠、鄉賢祠類似。</a:t>
            </a:r>
          </a:p>
          <a:p>
            <a:r>
              <a:rPr lang="zh-TW" altLang="en-US" dirty="0" smtClean="0"/>
              <a:t>大成門是以六根柱子支撐的木構架，每組門扇上面不繪門神，而是共設</a:t>
            </a:r>
            <a:r>
              <a:rPr lang="en-US" altLang="zh-TW" dirty="0" smtClean="0"/>
              <a:t>108</a:t>
            </a:r>
            <a:r>
              <a:rPr lang="zh-TW" altLang="en-US" dirty="0" smtClean="0"/>
              <a:t>根門釘，也不書任何楹聯，以示對孔子的敬重。</a:t>
            </a:r>
            <a:endParaRPr lang="en-US" altLang="zh-TW" dirty="0" smtClean="0"/>
          </a:p>
          <a:p>
            <a:r>
              <a:rPr lang="zh-TW" altLang="en-US" dirty="0" smtClean="0"/>
              <a:t>門後是以大成殿為中心的神聖空間，周圍除大成門、名宦祠鄉賢祠與節孝祠孝子祠外，還有著東西廡、禮器庫樂器庫、崇聖祠與以成書院。</a:t>
            </a:r>
            <a:endParaRPr lang="en-US" altLang="zh-TW" dirty="0" smtClean="0"/>
          </a:p>
          <a:p>
            <a:r>
              <a:rPr lang="zh-TW" altLang="en-US" dirty="0" smtClean="0"/>
              <a:t>禮器庫與樂器庫分別位在東、西廡的北邊，是收藏禮樂器之處。清康熙時，禮樂器收藏在西廡下，乾隆時則與典籍分藏在崇聖祠兩側，之後因禮樂器增加才又分放在東西廡北邊廂房內，亦為面寬五開間的長廊型空間。</a:t>
            </a:r>
          </a:p>
          <a:p>
            <a:endParaRPr lang="zh-TW" altLang="en-US" dirty="0"/>
          </a:p>
        </p:txBody>
      </p:sp>
    </p:spTree>
  </p:cSld>
  <p:clrMapOvr>
    <a:masterClrMapping/>
  </p:clrMapOvr>
  <p:transition advTm="298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43626" cy="1143000"/>
          </a:xfrm>
        </p:spPr>
        <p:txBody>
          <a:bodyPr/>
          <a:lstStyle/>
          <a:p>
            <a:r>
              <a:rPr lang="zh-TW" altLang="en-US" dirty="0" smtClean="0"/>
              <a:t>明倫堂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4043362" cy="4525963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 smtClean="0"/>
              <a:t>古代官辦儒學的教室，依循左學右廟之制，右邊為孔廟，左邊即為明倫堂</a:t>
            </a:r>
            <a:endParaRPr lang="en-US" altLang="zh-TW" dirty="0" smtClean="0"/>
          </a:p>
          <a:p>
            <a:r>
              <a:rPr lang="zh-TW" altLang="en-US" dirty="0" smtClean="0"/>
              <a:t>明倫堂為儒學講堂最常用的名詞，明倫之意為宗法制度概念下的人際關係與儒學對社會的認知</a:t>
            </a:r>
            <a:endParaRPr lang="en-US" altLang="zh-TW" dirty="0" smtClean="0"/>
          </a:p>
          <a:p>
            <a:r>
              <a:rPr lang="zh-TW" altLang="en-US" dirty="0" smtClean="0"/>
              <a:t>設學延師，舉賢取士</a:t>
            </a:r>
            <a:endParaRPr lang="zh-TW" altLang="en-US" dirty="0"/>
          </a:p>
        </p:txBody>
      </p:sp>
      <p:pic>
        <p:nvPicPr>
          <p:cNvPr id="10242" name="Picture 2" descr="File:Tainan Confucian temple - 大學 calligraphy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1143000"/>
            <a:ext cx="428625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崇聖祠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85720" y="1285860"/>
            <a:ext cx="2786082" cy="5214974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dirty="0" smtClean="0"/>
              <a:t>位在大成殿北邊，面寬三開間，是由</a:t>
            </a:r>
            <a:r>
              <a:rPr lang="en-US" altLang="zh-TW" dirty="0" smtClean="0"/>
              <a:t>18</a:t>
            </a:r>
            <a:r>
              <a:rPr lang="zh-TW" altLang="en-US" dirty="0" smtClean="0"/>
              <a:t>根柱子支撐的敞廳，屋頂為硬山式燕尾。</a:t>
            </a:r>
            <a:endParaRPr lang="en-US" altLang="zh-TW" dirty="0" smtClean="0"/>
          </a:p>
          <a:p>
            <a:r>
              <a:rPr lang="zh-TW" altLang="en-US" dirty="0" smtClean="0"/>
              <a:t>中央神龕供奉孔子五代祖先</a:t>
            </a:r>
            <a:endParaRPr lang="en-US" altLang="zh-TW" dirty="0" smtClean="0"/>
          </a:p>
          <a:p>
            <a:r>
              <a:rPr lang="zh-TW" altLang="en-US" dirty="0" smtClean="0"/>
              <a:t>東側則是東配先賢與東從先儒神龕</a:t>
            </a:r>
            <a:endParaRPr lang="en-US" altLang="zh-TW" dirty="0" smtClean="0"/>
          </a:p>
          <a:p>
            <a:r>
              <a:rPr lang="zh-TW" altLang="en-US" dirty="0" smtClean="0"/>
              <a:t>西側則是西配先賢與西從先儒神龕。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11266" name="Picture 2" descr="http://upload.wikimedia.org/wikipedia/commons/e/e3/Kongmiau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571612"/>
            <a:ext cx="538162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23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5602" name="Picture 2" descr="http://www.premier.com.tw/Touring/kongmia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2207" y="0"/>
            <a:ext cx="6381793" cy="4786346"/>
          </a:xfrm>
          <a:prstGeom prst="rect">
            <a:avLst/>
          </a:prstGeom>
          <a:noFill/>
        </p:spPr>
      </p:pic>
      <p:pic>
        <p:nvPicPr>
          <p:cNvPr id="5" name="Picture 2" descr="http://www.premier.com.tw/Touring/kongmiao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33493"/>
            <a:ext cx="4143380" cy="5524507"/>
          </a:xfrm>
          <a:prstGeom prst="rect">
            <a:avLst/>
          </a:prstGeom>
          <a:noFill/>
        </p:spPr>
      </p:pic>
    </p:spTree>
  </p:cSld>
  <p:clrMapOvr>
    <a:masterClrMapping/>
  </p:clrMapOvr>
  <p:transition advTm="2485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757478" cy="1143000"/>
          </a:xfrm>
        </p:spPr>
        <p:txBody>
          <a:bodyPr/>
          <a:lstStyle/>
          <a:p>
            <a:r>
              <a:rPr lang="zh-TW" altLang="en-US" dirty="0" smtClean="0"/>
              <a:t>下馬牌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600200"/>
            <a:ext cx="3214678" cy="4829196"/>
          </a:xfrm>
        </p:spPr>
        <p:txBody>
          <a:bodyPr>
            <a:normAutofit lnSpcReduction="10000"/>
          </a:bodyPr>
          <a:lstStyle/>
          <a:p>
            <a:r>
              <a:rPr lang="zh-TW" altLang="en-US" dirty="0" smtClean="0"/>
              <a:t>孔廟下馬牌是康熙二十六年（一六八七年）才奉旨設立的，立於孔廟門外左右</a:t>
            </a:r>
            <a:endParaRPr lang="en-US" altLang="zh-TW" dirty="0" smtClean="0"/>
          </a:p>
          <a:p>
            <a:r>
              <a:rPr lang="zh-TW" altLang="en-US" dirty="0" smtClean="0"/>
              <a:t>「文武的官員們、軍人黎民等、這裡來後從馬上下來</a:t>
            </a:r>
            <a:endParaRPr lang="zh-TW" altLang="en-US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8872" tIns="61893" rIns="88872" bIns="61893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26627" name="Picture 3" descr="http://homepage18.seed.net.tw/web@1/taipeimanchu/ebu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1783" y="0"/>
            <a:ext cx="580221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1030</Words>
  <Application>Microsoft Office PowerPoint</Application>
  <PresentationFormat>如螢幕大小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台南孔廟</vt:lpstr>
      <vt:lpstr>投影片 2</vt:lpstr>
      <vt:lpstr>投影片 3</vt:lpstr>
      <vt:lpstr>投影片 4</vt:lpstr>
      <vt:lpstr>文昌閣</vt:lpstr>
      <vt:lpstr>以成書院</vt:lpstr>
      <vt:lpstr>大成殿</vt:lpstr>
      <vt:lpstr>大成門</vt:lpstr>
      <vt:lpstr>明倫堂</vt:lpstr>
      <vt:lpstr>崇聖祠</vt:lpstr>
      <vt:lpstr>投影片 11</vt:lpstr>
      <vt:lpstr>下馬牌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台南孔廟</dc:title>
  <dc:creator>Tiby</dc:creator>
  <cp:lastModifiedBy>Tiby</cp:lastModifiedBy>
  <cp:revision>14</cp:revision>
  <dcterms:created xsi:type="dcterms:W3CDTF">2011-12-25T13:33:46Z</dcterms:created>
  <dcterms:modified xsi:type="dcterms:W3CDTF">2012-01-04T00:06:24Z</dcterms:modified>
</cp:coreProperties>
</file>